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0" r:id="rId2"/>
    <p:sldId id="315" r:id="rId3"/>
    <p:sldId id="257" r:id="rId4"/>
    <p:sldId id="260" r:id="rId5"/>
    <p:sldId id="300" r:id="rId6"/>
    <p:sldId id="301" r:id="rId7"/>
    <p:sldId id="261" r:id="rId8"/>
    <p:sldId id="262" r:id="rId9"/>
    <p:sldId id="296" r:id="rId10"/>
    <p:sldId id="297" r:id="rId11"/>
    <p:sldId id="298" r:id="rId12"/>
    <p:sldId id="299" r:id="rId13"/>
    <p:sldId id="302" r:id="rId14"/>
    <p:sldId id="267" r:id="rId15"/>
    <p:sldId id="303" r:id="rId16"/>
    <p:sldId id="304" r:id="rId17"/>
    <p:sldId id="305" r:id="rId18"/>
    <p:sldId id="306" r:id="rId19"/>
    <p:sldId id="307" r:id="rId20"/>
    <p:sldId id="308" r:id="rId21"/>
    <p:sldId id="277" r:id="rId22"/>
    <p:sldId id="314" r:id="rId23"/>
    <p:sldId id="309" r:id="rId24"/>
    <p:sldId id="310" r:id="rId25"/>
    <p:sldId id="311" r:id="rId26"/>
    <p:sldId id="312" r:id="rId27"/>
    <p:sldId id="313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A2CF"/>
    <a:srgbClr val="33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/>
    <p:restoredTop sz="91606"/>
  </p:normalViewPr>
  <p:slideViewPr>
    <p:cSldViewPr snapToGrid="0" snapToObjects="1">
      <p:cViewPr varScale="1">
        <p:scale>
          <a:sx n="81" d="100"/>
          <a:sy n="81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FBDB6-B0A1-6044-87BD-91FBC3E51B84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4B745-F5C4-A642-81C7-A11577984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86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7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52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25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23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74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72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4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</a:t>
            </a:r>
            <a:r>
              <a:rPr lang="en-US" dirty="0" err="1"/>
              <a:t>Seger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Like a rock</a:t>
            </a:r>
            <a:r>
              <a:rPr lang="en-US" baseline="0" dirty="0"/>
              <a:t> - https://</a:t>
            </a:r>
            <a:r>
              <a:rPr lang="en-US" baseline="0" dirty="0" err="1"/>
              <a:t>www.youtube.com</a:t>
            </a:r>
            <a:r>
              <a:rPr lang="en-US" baseline="0" dirty="0"/>
              <a:t>/</a:t>
            </a:r>
            <a:r>
              <a:rPr lang="en-US" baseline="0" dirty="0" err="1"/>
              <a:t>watch?v</a:t>
            </a:r>
            <a:r>
              <a:rPr lang="en-US" baseline="0" dirty="0"/>
              <a:t>=fMIJuuk1SFs</a:t>
            </a:r>
          </a:p>
          <a:p>
            <a:endParaRPr lang="en-US" baseline="0" dirty="0"/>
          </a:p>
          <a:p>
            <a:r>
              <a:rPr lang="en-US" baseline="0" dirty="0"/>
              <a:t>Not a dime to space </a:t>
            </a:r>
            <a:r>
              <a:rPr lang="mr-IN" baseline="0" dirty="0"/>
              <a:t>–</a:t>
            </a:r>
            <a:r>
              <a:rPr lang="en-US" baseline="0" dirty="0"/>
              <a:t> but I was leaning </a:t>
            </a:r>
            <a:r>
              <a:rPr lang="mr-IN" baseline="0" dirty="0"/>
              <a:t>–</a:t>
            </a:r>
            <a:r>
              <a:rPr lang="en-US" baseline="0" dirty="0"/>
              <a:t> solid every where </a:t>
            </a:r>
            <a:r>
              <a:rPr lang="mr-IN" baseline="0" dirty="0"/>
              <a:t>–</a:t>
            </a:r>
            <a:r>
              <a:rPr lang="en-US" baseline="0" dirty="0"/>
              <a:t> like a rock 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My hands were steady</a:t>
            </a:r>
            <a:br>
              <a:rPr lang="en-US" dirty="0"/>
            </a:br>
            <a:r>
              <a:rPr lang="en-US" dirty="0"/>
              <a:t>My eyes were clear and bright</a:t>
            </a:r>
            <a:br>
              <a:rPr lang="en-US" dirty="0"/>
            </a:br>
            <a:r>
              <a:rPr lang="en-US" dirty="0"/>
              <a:t>My walk had purpose</a:t>
            </a:r>
            <a:br>
              <a:rPr lang="en-US" dirty="0"/>
            </a:br>
            <a:r>
              <a:rPr lang="en-US" dirty="0"/>
              <a:t>My steps were quick and light</a:t>
            </a:r>
            <a:br>
              <a:rPr lang="en-US" dirty="0"/>
            </a:br>
            <a:r>
              <a:rPr lang="en-US" dirty="0"/>
              <a:t>And I held firmly</a:t>
            </a:r>
            <a:br>
              <a:rPr lang="en-US" dirty="0"/>
            </a:br>
            <a:r>
              <a:rPr lang="en-US" dirty="0"/>
              <a:t>To what I felt was right</a:t>
            </a:r>
            <a:br>
              <a:rPr lang="en-US" dirty="0"/>
            </a:br>
            <a:r>
              <a:rPr lang="en-US" dirty="0"/>
              <a:t>Like a rock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</a:t>
            </a:r>
            <a:r>
              <a:rPr lang="en-US" dirty="0" err="1"/>
              <a:t>taylor</a:t>
            </a:r>
            <a:r>
              <a:rPr lang="en-US" baseline="0" dirty="0"/>
              <a:t> - https://</a:t>
            </a:r>
            <a:r>
              <a:rPr lang="en-US" baseline="0" dirty="0" err="1"/>
              <a:t>www.youtube.com</a:t>
            </a:r>
            <a:r>
              <a:rPr lang="en-US" baseline="0" dirty="0"/>
              <a:t>/</a:t>
            </a:r>
            <a:r>
              <a:rPr lang="en-US" baseline="0" dirty="0" err="1"/>
              <a:t>watch?v</a:t>
            </a:r>
            <a:r>
              <a:rPr lang="en-US" baseline="0" dirty="0"/>
              <a:t>=3WJ1cf3nrLE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59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</a:t>
            </a:r>
            <a:r>
              <a:rPr lang="en-US" dirty="0" err="1"/>
              <a:t>taylor</a:t>
            </a:r>
            <a:r>
              <a:rPr lang="en-US" baseline="0" dirty="0"/>
              <a:t> - https://</a:t>
            </a:r>
            <a:r>
              <a:rPr lang="en-US" baseline="0" dirty="0" err="1"/>
              <a:t>www.youtube.com</a:t>
            </a:r>
            <a:r>
              <a:rPr lang="en-US" baseline="0" dirty="0"/>
              <a:t>/</a:t>
            </a:r>
            <a:r>
              <a:rPr lang="en-US" baseline="0" dirty="0" err="1"/>
              <a:t>watch?v</a:t>
            </a:r>
            <a:r>
              <a:rPr lang="en-US" baseline="0" dirty="0"/>
              <a:t>=3WJ1cf3nrLE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3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</a:t>
            </a:r>
            <a:r>
              <a:rPr lang="en-US" dirty="0" err="1"/>
              <a:t>taylor</a:t>
            </a:r>
            <a:r>
              <a:rPr lang="en-US" baseline="0" dirty="0"/>
              <a:t> - https://</a:t>
            </a:r>
            <a:r>
              <a:rPr lang="en-US" baseline="0" dirty="0" err="1"/>
              <a:t>www.youtube.com</a:t>
            </a:r>
            <a:r>
              <a:rPr lang="en-US" baseline="0" dirty="0"/>
              <a:t>/</a:t>
            </a:r>
            <a:r>
              <a:rPr lang="en-US" baseline="0" dirty="0" err="1"/>
              <a:t>watch?v</a:t>
            </a:r>
            <a:r>
              <a:rPr lang="en-US" baseline="0" dirty="0"/>
              <a:t>=3WJ1cf3nrLE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83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23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46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47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0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2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4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0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1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2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FE206-8B70-974C-8D42-F7E262BF669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10B82D-9F81-C946-8137-B1F8119C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EE56F84D-D943-0049-BEEF-4A4926E3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95838"/>
            <a:ext cx="9144000" cy="1655762"/>
          </a:xfrm>
        </p:spPr>
        <p:txBody>
          <a:bodyPr/>
          <a:lstStyle/>
          <a:p>
            <a:r>
              <a:rPr lang="en-US" dirty="0"/>
              <a:t>Dr. Charles Severance, Sakai PMC Chair</a:t>
            </a:r>
          </a:p>
          <a:p>
            <a:r>
              <a:rPr lang="en-US" dirty="0"/>
              <a:t>Founder, Learning Experiences</a:t>
            </a:r>
          </a:p>
          <a:p>
            <a:r>
              <a:rPr lang="en-US" dirty="0" err="1"/>
              <a:t>drchuck@learnxp.com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3629" y="2310481"/>
            <a:ext cx="10624151" cy="685800"/>
          </a:xfrm>
          <a:prstGeom prst="roundRect">
            <a:avLst>
              <a:gd name="adj" fmla="val 50000"/>
            </a:avLst>
          </a:prstGeom>
          <a:solidFill>
            <a:srgbClr val="337AFF"/>
          </a:solidFill>
          <a:scene3d>
            <a:camera prst="orthographicFront"/>
            <a:lightRig rig="threePt" dir="t"/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579375" y="2385962"/>
            <a:ext cx="948905" cy="534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5801" y="1711780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3621" y="171178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10158" y="171178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Leader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702846" y="3665680"/>
            <a:ext cx="47414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Hybrid cloud host </a:t>
            </a:r>
          </a:p>
          <a:p>
            <a:pPr algn="ctr"/>
            <a:r>
              <a:rPr lang="en-US" sz="2800" dirty="0"/>
              <a:t>Attend </a:t>
            </a:r>
            <a:r>
              <a:rPr lang="en-US" sz="2800" dirty="0" err="1"/>
              <a:t>SakaiCamp</a:t>
            </a:r>
            <a:r>
              <a:rPr lang="en-US" sz="2800" dirty="0"/>
              <a:t> (2)</a:t>
            </a:r>
          </a:p>
          <a:p>
            <a:pPr algn="ctr"/>
            <a:r>
              <a:rPr lang="en-US" sz="2800" dirty="0"/>
              <a:t>Attend Open </a:t>
            </a:r>
            <a:r>
              <a:rPr lang="en-US" sz="2800" dirty="0" err="1"/>
              <a:t>Apereo</a:t>
            </a:r>
            <a:r>
              <a:rPr lang="en-US" sz="2800" dirty="0"/>
              <a:t> (3)</a:t>
            </a:r>
          </a:p>
          <a:p>
            <a:pPr algn="ctr"/>
            <a:r>
              <a:rPr lang="en-US" sz="2800" dirty="0"/>
              <a:t>Design and fund new initiatives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5059" y="1711780"/>
            <a:ext cx="970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7458" y="1711780"/>
            <a:ext cx="193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Privacy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16DD444-D3DB-254C-ADB8-B8AE8F0E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" y="10968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3629" y="2310481"/>
            <a:ext cx="10624151" cy="685800"/>
          </a:xfrm>
          <a:prstGeom prst="roundRect">
            <a:avLst>
              <a:gd name="adj" fmla="val 50000"/>
            </a:avLst>
          </a:prstGeom>
          <a:solidFill>
            <a:srgbClr val="337AFF"/>
          </a:solidFill>
          <a:scene3d>
            <a:camera prst="orthographicFront"/>
            <a:lightRig rig="threePt" dir="t"/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877739" y="2385962"/>
            <a:ext cx="948905" cy="534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5801" y="1711780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3621" y="171178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10158" y="171178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Leader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001210" y="3665680"/>
            <a:ext cx="47414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Production in </a:t>
            </a:r>
            <a:r>
              <a:rPr lang="en-US" sz="2800" i="1" dirty="0"/>
              <a:t>your</a:t>
            </a:r>
            <a:r>
              <a:rPr lang="en-US" sz="2800" dirty="0"/>
              <a:t> cloud</a:t>
            </a:r>
          </a:p>
          <a:p>
            <a:pPr algn="ctr"/>
            <a:r>
              <a:rPr lang="en-US" sz="2800" dirty="0"/>
              <a:t>Attend </a:t>
            </a:r>
            <a:r>
              <a:rPr lang="en-US" sz="2800" dirty="0" err="1"/>
              <a:t>SakaiCamp</a:t>
            </a:r>
            <a:r>
              <a:rPr lang="en-US" sz="2800" dirty="0"/>
              <a:t> (3)</a:t>
            </a:r>
          </a:p>
          <a:p>
            <a:pPr algn="ctr"/>
            <a:r>
              <a:rPr lang="en-US" sz="2800" dirty="0"/>
              <a:t>Attend Open </a:t>
            </a:r>
            <a:r>
              <a:rPr lang="en-US" sz="2800" dirty="0" err="1"/>
              <a:t>Apereo</a:t>
            </a:r>
            <a:r>
              <a:rPr lang="en-US" sz="2800" dirty="0"/>
              <a:t> (5)</a:t>
            </a:r>
          </a:p>
          <a:p>
            <a:pPr algn="ctr"/>
            <a:r>
              <a:rPr lang="en-US" sz="2800" dirty="0"/>
              <a:t>Design and fund new initiatives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5059" y="1711780"/>
            <a:ext cx="970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7458" y="1711780"/>
            <a:ext cx="193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Privacy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16DD444-D3DB-254C-ADB8-B8AE8F0E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" y="10968"/>
            <a:ext cx="12179300" cy="1143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21217">
            <a:off x="2184110" y="3252364"/>
            <a:ext cx="1286762" cy="32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3629" y="2310481"/>
            <a:ext cx="10624151" cy="685800"/>
          </a:xfrm>
          <a:prstGeom prst="roundRect">
            <a:avLst>
              <a:gd name="adj" fmla="val 50000"/>
            </a:avLst>
          </a:prstGeom>
          <a:solidFill>
            <a:srgbClr val="337AFF"/>
          </a:solidFill>
          <a:scene3d>
            <a:camera prst="orthographicFront"/>
            <a:lightRig rig="threePt" dir="t"/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299672" y="2385962"/>
            <a:ext cx="948905" cy="534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5801" y="1711780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3621" y="171178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10158" y="171178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Leader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459983" y="3665680"/>
            <a:ext cx="37685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Production in your cloud</a:t>
            </a:r>
          </a:p>
          <a:p>
            <a:pPr algn="ctr"/>
            <a:r>
              <a:rPr lang="en-US" sz="2800" dirty="0"/>
              <a:t>Attend </a:t>
            </a:r>
            <a:r>
              <a:rPr lang="en-US" sz="2800" dirty="0" err="1"/>
              <a:t>SakaiCamp</a:t>
            </a:r>
            <a:r>
              <a:rPr lang="en-US" sz="2800" dirty="0"/>
              <a:t> (3)</a:t>
            </a:r>
          </a:p>
          <a:p>
            <a:pPr algn="ctr"/>
            <a:r>
              <a:rPr lang="en-US" sz="2800" dirty="0"/>
              <a:t>Attend Open </a:t>
            </a:r>
            <a:r>
              <a:rPr lang="en-US" sz="2800" dirty="0" err="1"/>
              <a:t>Apereo</a:t>
            </a:r>
            <a:r>
              <a:rPr lang="en-US" sz="2800" dirty="0"/>
              <a:t> (5)</a:t>
            </a:r>
          </a:p>
          <a:p>
            <a:pPr algn="ctr"/>
            <a:r>
              <a:rPr lang="en-US" sz="2800" dirty="0"/>
              <a:t>Design, develop, and </a:t>
            </a:r>
            <a:br>
              <a:rPr lang="en-US" sz="2800" dirty="0"/>
            </a:br>
            <a:r>
              <a:rPr lang="en-US" sz="2800" dirty="0"/>
              <a:t>lead new initiatives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5059" y="1711780"/>
            <a:ext cx="970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7458" y="1711780"/>
            <a:ext cx="193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Privacy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16DD444-D3DB-254C-ADB8-B8AE8F0E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" y="10968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6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0E0ADD3-9583-0042-9068-E7A03A94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174789"/>
            <a:ext cx="10515600" cy="3047924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Life </a:t>
            </a:r>
            <a:r>
              <a:rPr lang="en-US" sz="6600">
                <a:solidFill>
                  <a:schemeClr val="bg1"/>
                </a:solidFill>
              </a:rPr>
              <a:t>in </a:t>
            </a:r>
            <a:r>
              <a:rPr lang="en-US" sz="6600" smtClean="0">
                <a:solidFill>
                  <a:schemeClr val="bg1"/>
                </a:solidFill>
              </a:rPr>
              <a:t>those </a:t>
            </a:r>
            <a:r>
              <a:rPr lang="en-US" sz="6600" b="1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</a:t>
            </a:r>
            <a:r>
              <a:rPr lang="en-US" sz="6600" b="1" i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LMSs</a:t>
            </a:r>
            <a:r>
              <a:rPr lang="en-US" sz="5400" dirty="0">
                <a:solidFill>
                  <a:schemeClr val="bg1"/>
                </a:solidFill>
              </a:rPr>
              <a:t/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Make your next LMS transition your last LMS transition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95F6C94-0BCA-FA43-ABC2-D36C6B57645B}"/>
              </a:ext>
            </a:extLst>
          </p:cNvPr>
          <p:cNvGrpSpPr/>
          <p:nvPr/>
        </p:nvGrpSpPr>
        <p:grpSpPr>
          <a:xfrm>
            <a:off x="4898693" y="6088150"/>
            <a:ext cx="2381913" cy="546976"/>
            <a:chOff x="9393495" y="6310571"/>
            <a:chExt cx="2381913" cy="546976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xmlns="" id="{100A8C25-B6CA-0A42-AC01-7F41D6533DD9}"/>
                </a:ext>
              </a:extLst>
            </p:cNvPr>
            <p:cNvSpPr/>
            <p:nvPr/>
          </p:nvSpPr>
          <p:spPr>
            <a:xfrm>
              <a:off x="9393495" y="6310571"/>
              <a:ext cx="723036" cy="546976"/>
            </a:xfrm>
            <a:prstGeom prst="cloud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A73A883-30EB-5F4D-9590-D09500420252}"/>
                </a:ext>
              </a:extLst>
            </p:cNvPr>
            <p:cNvSpPr txBox="1"/>
            <p:nvPr/>
          </p:nvSpPr>
          <p:spPr>
            <a:xfrm>
              <a:off x="10127200" y="6399393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Cloud LMS, Inc.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2AFAEBC-69FD-3C4B-AB81-4D9013FA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0"/>
            <a:ext cx="640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3629" y="2422241"/>
            <a:ext cx="10624151" cy="6858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28637" y="2497722"/>
            <a:ext cx="948905" cy="53483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5801" y="1823540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3621" y="182354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53352" y="3765083"/>
            <a:ext cx="37402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One cloud option</a:t>
            </a:r>
          </a:p>
          <a:p>
            <a:pPr algn="ctr"/>
            <a:r>
              <a:rPr lang="en-US" sz="2800" dirty="0"/>
              <a:t>Attend conference (1)</a:t>
            </a:r>
          </a:p>
          <a:p>
            <a:pPr algn="ctr"/>
            <a:r>
              <a:rPr lang="en-US" sz="2800" dirty="0"/>
              <a:t>Vote on ideas in a forum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393495" y="5989289"/>
            <a:ext cx="2381913" cy="546976"/>
            <a:chOff x="9393495" y="5989289"/>
            <a:chExt cx="2381913" cy="546976"/>
          </a:xfrm>
        </p:grpSpPr>
        <p:sp>
          <p:nvSpPr>
            <p:cNvPr id="2" name="Cloud 1"/>
            <p:cNvSpPr/>
            <p:nvPr/>
          </p:nvSpPr>
          <p:spPr>
            <a:xfrm>
              <a:off x="9393495" y="5989289"/>
              <a:ext cx="723036" cy="546976"/>
            </a:xfrm>
            <a:prstGeom prst="cloud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127200" y="6078111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Cloud LMS, Inc.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465059" y="1823540"/>
            <a:ext cx="970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10158" y="182354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Leader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247458" y="1823540"/>
            <a:ext cx="193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Privacy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B8C510-8E57-594D-9B87-01C79F01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-8702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3629" y="2422241"/>
            <a:ext cx="10624151" cy="6858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256295" y="2497722"/>
            <a:ext cx="948905" cy="53483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5801" y="1823540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3621" y="182354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9404" y="3765083"/>
            <a:ext cx="37402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One cloud option</a:t>
            </a:r>
          </a:p>
          <a:p>
            <a:pPr algn="ctr"/>
            <a:r>
              <a:rPr lang="en-US" sz="2800" dirty="0"/>
              <a:t>Attend conference (3)</a:t>
            </a:r>
          </a:p>
          <a:p>
            <a:pPr algn="ctr"/>
            <a:r>
              <a:rPr lang="en-US" sz="2800" dirty="0"/>
              <a:t>Vote on ideas in a forum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393495" y="5989289"/>
            <a:ext cx="2381913" cy="546976"/>
            <a:chOff x="9393495" y="5989289"/>
            <a:chExt cx="2381913" cy="546976"/>
          </a:xfrm>
        </p:grpSpPr>
        <p:sp>
          <p:nvSpPr>
            <p:cNvPr id="2" name="Cloud 1"/>
            <p:cNvSpPr/>
            <p:nvPr/>
          </p:nvSpPr>
          <p:spPr>
            <a:xfrm>
              <a:off x="9393495" y="5989289"/>
              <a:ext cx="723036" cy="546976"/>
            </a:xfrm>
            <a:prstGeom prst="cloud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127200" y="6078111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Cloud LMS, Inc.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465059" y="1823540"/>
            <a:ext cx="970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10158" y="182354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Leader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247458" y="1823540"/>
            <a:ext cx="193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Privacy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B8C510-8E57-594D-9B87-01C79F01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-8702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3629" y="2422241"/>
            <a:ext cx="10624151" cy="6858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505231" y="2497722"/>
            <a:ext cx="948905" cy="53483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5801" y="1823540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3621" y="182354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8340" y="3765083"/>
            <a:ext cx="37402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One cloud option</a:t>
            </a:r>
          </a:p>
          <a:p>
            <a:pPr algn="ctr"/>
            <a:r>
              <a:rPr lang="en-US" sz="2800" dirty="0"/>
              <a:t>Attend conference (10)</a:t>
            </a:r>
          </a:p>
          <a:p>
            <a:pPr algn="ctr"/>
            <a:r>
              <a:rPr lang="en-US" sz="2800" dirty="0"/>
              <a:t>Vote on ideas in a forum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393495" y="5989289"/>
            <a:ext cx="2381913" cy="546976"/>
            <a:chOff x="9393495" y="5989289"/>
            <a:chExt cx="2381913" cy="546976"/>
          </a:xfrm>
        </p:grpSpPr>
        <p:sp>
          <p:nvSpPr>
            <p:cNvPr id="2" name="Cloud 1"/>
            <p:cNvSpPr/>
            <p:nvPr/>
          </p:nvSpPr>
          <p:spPr>
            <a:xfrm>
              <a:off x="9393495" y="5989289"/>
              <a:ext cx="723036" cy="546976"/>
            </a:xfrm>
            <a:prstGeom prst="cloud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127200" y="6078111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Cloud LMS, Inc.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465059" y="1823540"/>
            <a:ext cx="970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10158" y="182354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Leader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247458" y="1823540"/>
            <a:ext cx="193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Privacy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B8C510-8E57-594D-9B87-01C79F01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-8702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8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3629" y="2422241"/>
            <a:ext cx="10624151" cy="6858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815954" y="2497722"/>
            <a:ext cx="948905" cy="53483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5801" y="1823540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3621" y="182354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69544" y="3765083"/>
            <a:ext cx="3739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Not Available</a:t>
            </a:r>
          </a:p>
          <a:p>
            <a:pPr algn="ctr"/>
            <a:r>
              <a:rPr lang="en-US" sz="2800" dirty="0"/>
              <a:t>Vote on ideas in a forum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393495" y="5989289"/>
            <a:ext cx="2381913" cy="546976"/>
            <a:chOff x="9393495" y="5989289"/>
            <a:chExt cx="2381913" cy="546976"/>
          </a:xfrm>
        </p:grpSpPr>
        <p:sp>
          <p:nvSpPr>
            <p:cNvPr id="2" name="Cloud 1"/>
            <p:cNvSpPr/>
            <p:nvPr/>
          </p:nvSpPr>
          <p:spPr>
            <a:xfrm>
              <a:off x="9393495" y="5989289"/>
              <a:ext cx="723036" cy="546976"/>
            </a:xfrm>
            <a:prstGeom prst="cloud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127200" y="6078111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Cloud LMS, Inc.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465059" y="1823540"/>
            <a:ext cx="970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10158" y="182354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Leader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247458" y="1823540"/>
            <a:ext cx="193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Privacy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B8C510-8E57-594D-9B87-01C79F01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-8702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3629" y="2422241"/>
            <a:ext cx="10624151" cy="6858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250241" y="2497722"/>
            <a:ext cx="948905" cy="53483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5801" y="1823540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3621" y="182354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8155" y="3765083"/>
            <a:ext cx="3739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Not Available</a:t>
            </a:r>
          </a:p>
          <a:p>
            <a:pPr algn="ctr"/>
            <a:r>
              <a:rPr lang="en-US" sz="2800" dirty="0"/>
              <a:t>Vote on ideas in a forum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393495" y="5989289"/>
            <a:ext cx="2381913" cy="546976"/>
            <a:chOff x="9393495" y="5989289"/>
            <a:chExt cx="2381913" cy="546976"/>
          </a:xfrm>
        </p:grpSpPr>
        <p:sp>
          <p:nvSpPr>
            <p:cNvPr id="2" name="Cloud 1"/>
            <p:cNvSpPr/>
            <p:nvPr/>
          </p:nvSpPr>
          <p:spPr>
            <a:xfrm>
              <a:off x="9393495" y="5989289"/>
              <a:ext cx="723036" cy="546976"/>
            </a:xfrm>
            <a:prstGeom prst="cloud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127200" y="6078111"/>
              <a:ext cx="16482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Cloud LMS, Inc.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465059" y="1823540"/>
            <a:ext cx="970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10158" y="182354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Leader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7247458" y="1823540"/>
            <a:ext cx="193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Privacy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0B8C510-8E57-594D-9B87-01C79F01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-8702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6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D3D0C9-7646-D844-B8E4-F79B33CA3E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329BD6F-E58F-7749-982C-A51440A6B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29621" b="3950"/>
          <a:stretch/>
        </p:blipFill>
        <p:spPr>
          <a:xfrm>
            <a:off x="688589" y="1"/>
            <a:ext cx="1080212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53514"/>
            <a:ext cx="10515600" cy="5004486"/>
          </a:xfrm>
        </p:spPr>
        <p:txBody>
          <a:bodyPr anchor="ctr">
            <a:norm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</a:rPr>
              <a:t>Do you like </a:t>
            </a:r>
            <a:r>
              <a:rPr lang="en-US" sz="72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Piña</a:t>
            </a:r>
            <a:r>
              <a:rPr lang="en-US" sz="7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Coladas?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500" dirty="0">
                <a:solidFill>
                  <a:schemeClr val="bg1"/>
                </a:solidFill>
              </a:rPr>
              <a:t>Let’s plan our escape…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4D3F69-CFDD-EE46-AB74-571595172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0"/>
            <a:ext cx="640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492C01F-F6A6-AC40-A002-7A3A9B8E6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76704" y="1653627"/>
            <a:ext cx="9827172" cy="3550745"/>
          </a:xfrm>
        </p:spPr>
        <p:txBody>
          <a:bodyPr anchor="ctr"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Reliable Past </a:t>
            </a:r>
            <a:r>
              <a:rPr lang="mr-IN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Predictable </a:t>
            </a:r>
            <a:r>
              <a:rPr lang="en-US" sz="5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</a:t>
            </a:r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 by educators for </a:t>
            </a:r>
            <a:r>
              <a:rPr lang="en-US" sz="5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educators</a:t>
            </a:r>
            <a:br>
              <a:rPr lang="en-US" sz="5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 and Standards Leadership</a:t>
            </a:r>
            <a:br>
              <a:rPr lang="en-US" sz="5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Privacy and Data Stewardship (*)</a:t>
            </a:r>
            <a:endParaRPr lang="en-US" sz="5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49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0324"/>
            <a:ext cx="10515600" cy="150752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What </a:t>
            </a:r>
            <a:r>
              <a:rPr lang="en-US" sz="66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6600" dirty="0"/>
              <a:t> to Do</a:t>
            </a:r>
            <a:r>
              <a:rPr lang="mr-IN" sz="6600" dirty="0"/>
              <a:t>…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57848"/>
            <a:ext cx="10515600" cy="4300151"/>
          </a:xfrm>
        </p:spPr>
        <p:txBody>
          <a:bodyPr>
            <a:normAutofit/>
          </a:bodyPr>
          <a:lstStyle/>
          <a:p>
            <a:pPr>
              <a:buClr>
                <a:srgbClr val="34A2CF"/>
              </a:buClr>
            </a:pPr>
            <a:r>
              <a:rPr lang="en-US" sz="2400" b="1" dirty="0"/>
              <a:t>DO NOT </a:t>
            </a:r>
            <a:r>
              <a:rPr lang="en-US" sz="2400" dirty="0"/>
              <a:t>start an LMS RFI / RFQ / Bakeoff / Committee (*)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If these are done fairly, these </a:t>
            </a:r>
            <a:r>
              <a:rPr lang="en-US" b="1" i="1" dirty="0"/>
              <a:t>always</a:t>
            </a:r>
            <a:r>
              <a:rPr lang="en-US" dirty="0"/>
              <a:t> conclude that the current LMS is the best choice</a:t>
            </a:r>
          </a:p>
          <a:p>
            <a:pPr lvl="1">
              <a:buClr>
                <a:srgbClr val="34A2CF"/>
              </a:buClr>
            </a:pPr>
            <a:r>
              <a:rPr lang="en-US" dirty="0" smtClean="0"/>
              <a:t>Or they limit input from a chosen few who are the advocates of the next </a:t>
            </a:r>
            <a:r>
              <a:rPr lang="en-US" smtClean="0"/>
              <a:t>shiny object</a:t>
            </a:r>
            <a:endParaRPr lang="en-US" dirty="0"/>
          </a:p>
          <a:p>
            <a:pPr>
              <a:buClr>
                <a:srgbClr val="34A2CF"/>
              </a:buClr>
            </a:pPr>
            <a:r>
              <a:rPr lang="en-US" sz="2400" b="1" dirty="0"/>
              <a:t>DO NOT </a:t>
            </a:r>
            <a:r>
              <a:rPr lang="en-US" sz="2400" dirty="0"/>
              <a:t>scare your current LMS vendor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You have to pay them for three more years </a:t>
            </a:r>
            <a:r>
              <a:rPr lang="mr-IN" dirty="0"/>
              <a:t>–</a:t>
            </a:r>
            <a:r>
              <a:rPr lang="en-US" dirty="0"/>
              <a:t> minimum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They will be more cooperative in terms of giving you your data back if they see money for the next few years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sz="2200" i="1" dirty="0"/>
              <a:t>(*) If you really want to do an LMS bakeoff </a:t>
            </a:r>
            <a:r>
              <a:rPr lang="mr-IN" sz="2200" i="1" dirty="0"/>
              <a:t>–</a:t>
            </a:r>
            <a:r>
              <a:rPr lang="en-US" sz="2200" i="1" dirty="0"/>
              <a:t> see one of Sakai's commercial partners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0F240D-B7FB-8940-9894-657BE354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0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5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0324"/>
            <a:ext cx="10515600" cy="1507525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Don't Hire a </a:t>
            </a:r>
            <a:r>
              <a:rPr lang="en-US" sz="5000" b="1" i="1" dirty="0">
                <a:latin typeface="Calibri" panose="020F0502020204030204" pitchFamily="34" charset="0"/>
                <a:cs typeface="Calibri" panose="020F0502020204030204" pitchFamily="34" charset="0"/>
              </a:rPr>
              <a:t>LMS Switch Consultant</a:t>
            </a:r>
            <a:r>
              <a:rPr lang="mr-IN" sz="5000" dirty="0"/>
              <a:t>…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57849"/>
            <a:ext cx="10515600" cy="3619114"/>
          </a:xfrm>
        </p:spPr>
        <p:txBody>
          <a:bodyPr>
            <a:normAutofit/>
          </a:bodyPr>
          <a:lstStyle/>
          <a:p>
            <a:pPr>
              <a:buClr>
                <a:srgbClr val="34A2CF"/>
              </a:buClr>
            </a:pPr>
            <a:r>
              <a:rPr lang="en-US" sz="2600" dirty="0"/>
              <a:t>You took my advice five years ago and that did not turn out as will as we had hoped because the vendor's direction / culture / priorities changed or they switched to a pure profit focus.  There was </a:t>
            </a:r>
            <a:r>
              <a:rPr lang="en-US" sz="2600" b="1" u="sng" dirty="0"/>
              <a:t>no way</a:t>
            </a:r>
            <a:r>
              <a:rPr lang="en-US" sz="2600" dirty="0"/>
              <a:t> anyone could have anticipated that!</a:t>
            </a:r>
          </a:p>
          <a:p>
            <a:pPr marL="0" indent="0">
              <a:buClr>
                <a:srgbClr val="34A2CF"/>
              </a:buClr>
              <a:buNone/>
            </a:pPr>
            <a:endParaRPr lang="en-US" sz="2600" dirty="0"/>
          </a:p>
          <a:p>
            <a:pPr>
              <a:buClr>
                <a:srgbClr val="34A2CF"/>
              </a:buClr>
            </a:pPr>
            <a:r>
              <a:rPr lang="en-US" sz="2600" dirty="0"/>
              <a:t>Going forward, I will give you the exact same advice as I did five years with the vendor name changed </a:t>
            </a:r>
            <a:r>
              <a:rPr lang="mr-IN" sz="2600" dirty="0"/>
              <a:t>–</a:t>
            </a:r>
            <a:r>
              <a:rPr lang="en-US" sz="2600" dirty="0"/>
              <a:t> but this time it </a:t>
            </a:r>
            <a:r>
              <a:rPr lang="en-US" sz="2600" i="1" dirty="0"/>
              <a:t>will</a:t>
            </a:r>
            <a:r>
              <a:rPr lang="en-US" sz="2600" dirty="0"/>
              <a:t> work out </a:t>
            </a:r>
            <a:r>
              <a:rPr lang="mr-IN" sz="2600" dirty="0"/>
              <a:t>–</a:t>
            </a:r>
            <a:r>
              <a:rPr lang="en-US" sz="2600" dirty="0"/>
              <a:t> the new vendor's culture is great! All my research supports decision and everybody else is doing it!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0F240D-B7FB-8940-9894-657BE354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12768F9-EB4E-DC4C-9CD7-4EFE76B9E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6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0324"/>
            <a:ext cx="10515600" cy="1507525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>
                <a:latin typeface="Calibri" panose="020F0502020204030204" pitchFamily="34" charset="0"/>
                <a:cs typeface="Calibri" panose="020F0502020204030204" pitchFamily="34" charset="0"/>
              </a:rPr>
              <a:t>Secret Plans </a:t>
            </a:r>
            <a:r>
              <a:rPr lang="mr-IN" sz="5400" dirty="0"/>
              <a:t>–</a:t>
            </a:r>
            <a:r>
              <a:rPr lang="en-US" sz="5400" dirty="0"/>
              <a:t> Year 1</a:t>
            </a:r>
            <a:r>
              <a:rPr lang="mr-IN" sz="5400" dirty="0"/>
              <a:t>…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57848"/>
            <a:ext cx="10515600" cy="3904735"/>
          </a:xfrm>
        </p:spPr>
        <p:txBody>
          <a:bodyPr>
            <a:noAutofit/>
          </a:bodyPr>
          <a:lstStyle/>
          <a:p>
            <a:pPr>
              <a:buClr>
                <a:srgbClr val="34A2CF"/>
              </a:buClr>
            </a:pPr>
            <a:r>
              <a:rPr lang="en-US" sz="2400" b="1" dirty="0"/>
              <a:t>Purchase a small cloud-hosted plan from a Sakai cloud vendor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You can move to an owned cloud later </a:t>
            </a:r>
            <a:r>
              <a:rPr lang="mr-IN" dirty="0"/>
              <a:t>–</a:t>
            </a:r>
            <a:r>
              <a:rPr lang="en-US" dirty="0"/>
              <a:t> there is no rush</a:t>
            </a:r>
          </a:p>
          <a:p>
            <a:pPr>
              <a:buClr>
                <a:srgbClr val="34A2CF"/>
              </a:buClr>
            </a:pPr>
            <a:r>
              <a:rPr lang="en-US" sz="2400" b="1" dirty="0"/>
              <a:t>Plug Sakai into your current LMS as one or more LTI tools</a:t>
            </a:r>
          </a:p>
          <a:p>
            <a:pPr>
              <a:buClr>
                <a:srgbClr val="34A2CF"/>
              </a:buClr>
            </a:pPr>
            <a:r>
              <a:rPr lang="en-US" sz="2400" b="1" dirty="0"/>
              <a:t>Begin to quietly educate your campus about privacy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Let the faculty and students decide how much privacy their course needs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Let them choose Sakai course by course or school by school</a:t>
            </a:r>
          </a:p>
          <a:p>
            <a:pPr>
              <a:buClr>
                <a:srgbClr val="34A2CF"/>
              </a:buClr>
            </a:pPr>
            <a:r>
              <a:rPr lang="en-US" sz="2400" b="1" dirty="0"/>
              <a:t>Come to Open </a:t>
            </a:r>
            <a:r>
              <a:rPr lang="en-US" sz="2400" b="1" dirty="0" err="1"/>
              <a:t>Apereo</a:t>
            </a:r>
            <a:r>
              <a:rPr lang="en-US" sz="2400" b="1" dirty="0"/>
              <a:t> / </a:t>
            </a:r>
            <a:r>
              <a:rPr lang="en-US" sz="2400" b="1" dirty="0" err="1"/>
              <a:t>SakaiCamp</a:t>
            </a:r>
            <a:endParaRPr lang="en-US" sz="2400" b="1" dirty="0"/>
          </a:p>
          <a:p>
            <a:pPr lvl="1">
              <a:buClr>
                <a:srgbClr val="34A2CF"/>
              </a:buClr>
            </a:pPr>
            <a:r>
              <a:rPr lang="en-US" dirty="0"/>
              <a:t>Get to know us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Get your use cases (including transition needs) into our roadmap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0F240D-B7FB-8940-9894-657BE354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2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0324"/>
            <a:ext cx="10515600" cy="1507525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>
                <a:latin typeface="Calibri" panose="020F0502020204030204" pitchFamily="34" charset="0"/>
                <a:cs typeface="Calibri" panose="020F0502020204030204" pitchFamily="34" charset="0"/>
              </a:rPr>
              <a:t>Secret Plans </a:t>
            </a:r>
            <a:r>
              <a:rPr lang="mr-IN" sz="5400" dirty="0"/>
              <a:t>–</a:t>
            </a:r>
            <a:r>
              <a:rPr lang="en-US" sz="5400" dirty="0"/>
              <a:t> Year 2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57848"/>
            <a:ext cx="10515600" cy="3904735"/>
          </a:xfrm>
        </p:spPr>
        <p:txBody>
          <a:bodyPr>
            <a:noAutofit/>
          </a:bodyPr>
          <a:lstStyle/>
          <a:p>
            <a:pPr>
              <a:buClr>
                <a:srgbClr val="34A2CF"/>
              </a:buClr>
            </a:pPr>
            <a:r>
              <a:rPr lang="en-US" sz="2400" b="1" dirty="0"/>
              <a:t>Create an advisory group about LMS directions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Feedback from year 1 </a:t>
            </a:r>
            <a:r>
              <a:rPr lang="mr-IN" dirty="0"/>
              <a:t>–</a:t>
            </a:r>
            <a:r>
              <a:rPr lang="en-US" dirty="0"/>
              <a:t> what a great A/B test!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Evolve a campus learner data privacy strategy </a:t>
            </a:r>
            <a:r>
              <a:rPr lang="mr-IN" dirty="0"/>
              <a:t>–</a:t>
            </a:r>
            <a:r>
              <a:rPr lang="en-US" dirty="0"/>
              <a:t> thing outside the LMS</a:t>
            </a:r>
          </a:p>
          <a:p>
            <a:pPr>
              <a:buClr>
                <a:srgbClr val="34A2CF"/>
              </a:buClr>
            </a:pPr>
            <a:r>
              <a:rPr lang="en-US" sz="2400" b="1" dirty="0"/>
              <a:t>Experience a year of Sakai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Cloud hosted is super easy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Our product actually *changes* so upgrades are more than bug fixes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See how the roadmap (and your input) plays out in reality</a:t>
            </a:r>
          </a:p>
          <a:p>
            <a:pPr>
              <a:buClr>
                <a:srgbClr val="34A2CF"/>
              </a:buClr>
            </a:pPr>
            <a:r>
              <a:rPr lang="en-US" sz="2400" b="1" dirty="0"/>
              <a:t>Keep your cloud LMS vendor very happy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Go to their conference and compare the actual experience to Sakai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0F240D-B7FB-8940-9894-657BE354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0324"/>
            <a:ext cx="10515600" cy="1507525"/>
          </a:xfrm>
        </p:spPr>
        <p:txBody>
          <a:bodyPr>
            <a:noAutofit/>
          </a:bodyPr>
          <a:lstStyle/>
          <a:p>
            <a:pPr algn="ctr"/>
            <a:r>
              <a:rPr lang="en-US" sz="5400" b="1" i="1" dirty="0">
                <a:latin typeface="Calibri" panose="020F0502020204030204" pitchFamily="34" charset="0"/>
                <a:cs typeface="Calibri" panose="020F0502020204030204" pitchFamily="34" charset="0"/>
              </a:rPr>
              <a:t>Secret Plans </a:t>
            </a:r>
            <a:r>
              <a:rPr lang="mr-IN" sz="5400" dirty="0"/>
              <a:t>–</a:t>
            </a:r>
            <a:r>
              <a:rPr lang="en-US" sz="5400" dirty="0"/>
              <a:t> Year 3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57848"/>
            <a:ext cx="10515600" cy="3904735"/>
          </a:xfrm>
        </p:spPr>
        <p:txBody>
          <a:bodyPr>
            <a:noAutofit/>
          </a:bodyPr>
          <a:lstStyle/>
          <a:p>
            <a:pPr>
              <a:buClr>
                <a:srgbClr val="34A2CF"/>
              </a:buClr>
            </a:pPr>
            <a:r>
              <a:rPr lang="en-US" sz="2400" b="1" dirty="0"/>
              <a:t>Evolve your hosting to hybrid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Own your learner's data but continue to outsource server / software </a:t>
            </a:r>
          </a:p>
          <a:p>
            <a:pPr>
              <a:buClr>
                <a:srgbClr val="34A2CF"/>
              </a:buClr>
            </a:pPr>
            <a:r>
              <a:rPr lang="en-US" sz="2400" b="1" dirty="0"/>
              <a:t>Talk to your LTI vendors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Come up with a list of the worst data offenders and tell your campus they will be gone in a year unless they improve privacy to meet your new campus privacy policies</a:t>
            </a:r>
          </a:p>
          <a:p>
            <a:pPr>
              <a:buClr>
                <a:srgbClr val="34A2CF"/>
              </a:buClr>
            </a:pPr>
            <a:r>
              <a:rPr lang="en-US" sz="2400" b="1" dirty="0"/>
              <a:t>Talk to Your Cloud LMS vendor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Show them how learners, teachers and schools are starting to "prefer privacy"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Ask them what their plans are to address privacy / long term data retention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0F240D-B7FB-8940-9894-657BE354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9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0324"/>
            <a:ext cx="10515600" cy="1507525"/>
          </a:xfrm>
        </p:spPr>
        <p:txBody>
          <a:bodyPr>
            <a:noAutofit/>
          </a:bodyPr>
          <a:lstStyle/>
          <a:p>
            <a:pPr algn="ctr"/>
            <a:r>
              <a:rPr lang="en-US" sz="5400" b="1" i="1">
                <a:latin typeface="Calibri" panose="020F0502020204030204" pitchFamily="34" charset="0"/>
                <a:cs typeface="Calibri" panose="020F0502020204030204" pitchFamily="34" charset="0"/>
              </a:rPr>
              <a:t>Secret </a:t>
            </a:r>
            <a:r>
              <a:rPr lang="en-US" sz="5400" b="1" i="1" smtClean="0">
                <a:latin typeface="Calibri" panose="020F0502020204030204" pitchFamily="34" charset="0"/>
                <a:cs typeface="Calibri" panose="020F0502020204030204" pitchFamily="34" charset="0"/>
              </a:rPr>
              <a:t>Plan Summary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57848"/>
            <a:ext cx="10515600" cy="3904735"/>
          </a:xfrm>
        </p:spPr>
        <p:txBody>
          <a:bodyPr>
            <a:noAutofit/>
          </a:bodyPr>
          <a:lstStyle/>
          <a:p>
            <a:pPr>
              <a:buClr>
                <a:srgbClr val="34A2CF"/>
              </a:buClr>
            </a:pPr>
            <a:r>
              <a:rPr lang="en-US" sz="2400" dirty="0"/>
              <a:t>In IT if you have a three year plan, call it good </a:t>
            </a:r>
            <a:r>
              <a:rPr lang="mr-IN" sz="2400" dirty="0"/>
              <a:t>–</a:t>
            </a:r>
            <a:r>
              <a:rPr lang="en-US" sz="2400" dirty="0"/>
              <a:t> things change</a:t>
            </a:r>
          </a:p>
          <a:p>
            <a:pPr>
              <a:buClr>
                <a:srgbClr val="34A2CF"/>
              </a:buClr>
            </a:pPr>
            <a:r>
              <a:rPr lang="en-US" sz="2400" dirty="0"/>
              <a:t>If campuses commit to a move towards protecting learner data privacy, some vendors will begin to react</a:t>
            </a:r>
          </a:p>
          <a:p>
            <a:pPr>
              <a:buClr>
                <a:srgbClr val="34A2CF"/>
              </a:buClr>
            </a:pPr>
            <a:r>
              <a:rPr lang="en-US" sz="2400" dirty="0"/>
              <a:t>Learning Tools Interoperability (LTI) was a fringe idea in 2007 and became mainstream by 2010</a:t>
            </a:r>
          </a:p>
          <a:p>
            <a:pPr>
              <a:buClr>
                <a:srgbClr val="34A2CF"/>
              </a:buClr>
            </a:pPr>
            <a:r>
              <a:rPr lang="en-US" sz="2400" dirty="0"/>
              <a:t>Aggressively protecting learner data privacy is the most important issue for the next decade in educational 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0F240D-B7FB-8940-9894-657BE354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D3D0C9-7646-D844-B8E4-F79B33CA3E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187146"/>
            <a:ext cx="10515600" cy="4670854"/>
          </a:xfrm>
        </p:spPr>
        <p:txBody>
          <a:bodyPr anchor="ctr">
            <a:normAutofit/>
          </a:bodyPr>
          <a:lstStyle/>
          <a:p>
            <a:pPr algn="ctr"/>
            <a:r>
              <a:rPr lang="en-US" sz="10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 let’s get started!</a:t>
            </a:r>
            <a:endParaRPr lang="en-US" sz="10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4D3F69-CFDD-EE46-AB74-57159517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0"/>
            <a:ext cx="640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4051" y="1137707"/>
            <a:ext cx="5688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b="1" dirty="0">
                <a:solidFill>
                  <a:srgbClr val="34A2C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Privacy</a:t>
            </a:r>
            <a:r>
              <a:rPr lang="en-US" sz="4800" dirty="0">
                <a:solidFill>
                  <a:srgbClr val="34A2C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for </a:t>
            </a:r>
            <a:r>
              <a:rPr lang="en-US" sz="4800" b="1" dirty="0">
                <a:solidFill>
                  <a:srgbClr val="34A2C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Everybody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8874" y="2013991"/>
            <a:ext cx="3053721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67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Charles R. Severance</a:t>
            </a:r>
          </a:p>
          <a:p>
            <a:pPr algn="r"/>
            <a:r>
              <a:rPr lang="en-US" sz="2667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www.sakailms.org</a:t>
            </a:r>
            <a:endParaRPr lang="en-US" sz="2667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47475" y="6361144"/>
            <a:ext cx="1845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Photo: Jeffrey Smith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C1621DA-F438-4B45-A555-816A28010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" y="0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1674604"/>
            <a:ext cx="5306084" cy="5230634"/>
          </a:xfrm>
        </p:spPr>
        <p:txBody>
          <a:bodyPr anchor="ctr">
            <a:normAutofit/>
          </a:bodyPr>
          <a:lstStyle/>
          <a:p>
            <a:pPr>
              <a:buClr>
                <a:srgbClr val="34A2CF"/>
              </a:buClr>
            </a:pPr>
            <a:r>
              <a:rPr lang="en-US" sz="2400" dirty="0">
                <a:solidFill>
                  <a:srgbClr val="000000"/>
                </a:solidFill>
              </a:rPr>
              <a:t>Sticking with Sakai from 2006-2020 </a:t>
            </a:r>
            <a:r>
              <a:rPr lang="en-US" sz="2400" dirty="0" smtClean="0">
                <a:solidFill>
                  <a:srgbClr val="000000"/>
                </a:solidFill>
              </a:rPr>
              <a:t>worked out very well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buClr>
                <a:srgbClr val="34A2CF"/>
              </a:buClr>
            </a:pPr>
            <a:r>
              <a:rPr lang="en-US" sz="2400" dirty="0">
                <a:solidFill>
                  <a:srgbClr val="000000"/>
                </a:solidFill>
              </a:rPr>
              <a:t>No need to rush from one LMS vendor to the next.</a:t>
            </a:r>
          </a:p>
          <a:p>
            <a:pPr>
              <a:buClr>
                <a:srgbClr val="34A2CF"/>
              </a:buClr>
            </a:pPr>
            <a:r>
              <a:rPr lang="en-US" sz="2400" dirty="0">
                <a:solidFill>
                  <a:srgbClr val="000000"/>
                </a:solidFill>
              </a:rPr>
              <a:t>For profit vendors eventually sell their </a:t>
            </a:r>
            <a:r>
              <a:rPr lang="en-US" sz="2400" i="1" dirty="0">
                <a:solidFill>
                  <a:srgbClr val="000000"/>
                </a:solidFill>
              </a:rPr>
              <a:t>customers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and their data to </a:t>
            </a:r>
            <a:r>
              <a:rPr lang="en-US" sz="2400" dirty="0">
                <a:solidFill>
                  <a:srgbClr val="000000"/>
                </a:solidFill>
              </a:rPr>
              <a:t>someone</a:t>
            </a:r>
          </a:p>
          <a:p>
            <a:pPr lvl="1">
              <a:buClr>
                <a:srgbClr val="34A2CF"/>
              </a:buClr>
            </a:pPr>
            <a:r>
              <a:rPr lang="en-US" dirty="0">
                <a:solidFill>
                  <a:srgbClr val="000000"/>
                </a:solidFill>
              </a:rPr>
              <a:t>WebCT - &gt; Angel -&gt; </a:t>
            </a:r>
            <a:r>
              <a:rPr lang="en-US" dirty="0" err="1">
                <a:solidFill>
                  <a:srgbClr val="000000"/>
                </a:solidFill>
              </a:rPr>
              <a:t>MoodleRooms</a:t>
            </a:r>
            <a:r>
              <a:rPr lang="en-US" dirty="0">
                <a:solidFill>
                  <a:srgbClr val="000000"/>
                </a:solidFill>
              </a:rPr>
              <a:t> -&gt; Ultra?? -&gt;  Canvas -&gt; Now what?</a:t>
            </a:r>
          </a:p>
          <a:p>
            <a:pPr>
              <a:buClr>
                <a:srgbClr val="34A2CF"/>
              </a:buClr>
            </a:pPr>
            <a:r>
              <a:rPr lang="en-US" sz="2400" dirty="0">
                <a:solidFill>
                  <a:srgbClr val="000000"/>
                </a:solidFill>
              </a:rPr>
              <a:t>Slow steady growth and improvement</a:t>
            </a:r>
          </a:p>
          <a:p>
            <a:pPr>
              <a:buClr>
                <a:srgbClr val="34A2CF"/>
              </a:buClr>
            </a:pPr>
            <a:r>
              <a:rPr lang="en-US" sz="2400" dirty="0">
                <a:solidFill>
                  <a:srgbClr val="000000"/>
                </a:solidFill>
              </a:rPr>
              <a:t>Faculty and students at Sakai schools give it very high marks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F50C952-4793-3A44-BED5-AA13BC458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" r="504"/>
          <a:stretch/>
        </p:blipFill>
        <p:spPr>
          <a:xfrm>
            <a:off x="0" y="1587"/>
            <a:ext cx="12191998" cy="1155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92F276F-5B6F-8242-88DA-1A29E636EF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-411941" y="1944827"/>
            <a:ext cx="5491299" cy="5248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3198229"/>
            <a:ext cx="3669161" cy="276009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en-US" b="1" dirty="0">
                <a:solidFill>
                  <a:srgbClr val="FFFFFF"/>
                </a:solidFill>
              </a:rPr>
              <a:t>Held firmly 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to what we 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felt was right – 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 A ROCK</a:t>
            </a:r>
          </a:p>
        </p:txBody>
      </p:sp>
    </p:spTree>
    <p:extLst>
      <p:ext uri="{BB962C8B-B14F-4D97-AF65-F5344CB8AC3E}">
        <p14:creationId xmlns:p14="http://schemas.microsoft.com/office/powerpoint/2010/main" val="8045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1674602"/>
            <a:ext cx="5593426" cy="5230634"/>
          </a:xfrm>
        </p:spPr>
        <p:txBody>
          <a:bodyPr anchor="ctr">
            <a:normAutofit lnSpcReduction="10000"/>
          </a:bodyPr>
          <a:lstStyle/>
          <a:p>
            <a:pPr>
              <a:buClr>
                <a:srgbClr val="34A2CF"/>
              </a:buClr>
            </a:pPr>
            <a:r>
              <a:rPr lang="en-US" sz="2400" dirty="0">
                <a:solidFill>
                  <a:srgbClr val="000000"/>
                </a:solidFill>
              </a:rPr>
              <a:t>Welcoming Community</a:t>
            </a:r>
          </a:p>
          <a:p>
            <a:pPr>
              <a:buClr>
                <a:srgbClr val="34A2CF"/>
              </a:buClr>
            </a:pPr>
            <a:r>
              <a:rPr lang="en-US" sz="2400" dirty="0">
                <a:solidFill>
                  <a:srgbClr val="000000"/>
                </a:solidFill>
              </a:rPr>
              <a:t>Building Together, Learning Together, Teaching Together</a:t>
            </a:r>
          </a:p>
          <a:p>
            <a:pPr lvl="1">
              <a:buClr>
                <a:srgbClr val="34A2CF"/>
              </a:buClr>
            </a:pPr>
            <a:r>
              <a:rPr lang="en-US" dirty="0">
                <a:solidFill>
                  <a:srgbClr val="000000"/>
                </a:solidFill>
              </a:rPr>
              <a:t>You and your opinion matters</a:t>
            </a:r>
          </a:p>
          <a:p>
            <a:pPr lvl="1">
              <a:buClr>
                <a:srgbClr val="34A2CF"/>
              </a:buClr>
            </a:pPr>
            <a:r>
              <a:rPr lang="en-US" dirty="0">
                <a:solidFill>
                  <a:srgbClr val="000000"/>
                </a:solidFill>
              </a:rPr>
              <a:t>We don't hide behind sales, marketing and product managers</a:t>
            </a:r>
          </a:p>
          <a:p>
            <a:pPr>
              <a:buClr>
                <a:srgbClr val="34A2CF"/>
              </a:buClr>
            </a:pPr>
            <a:r>
              <a:rPr lang="en-US" sz="2400" dirty="0">
                <a:solidFill>
                  <a:srgbClr val="000000"/>
                </a:solidFill>
              </a:rPr>
              <a:t>Sakai Camp</a:t>
            </a:r>
          </a:p>
          <a:p>
            <a:pPr lvl="1">
              <a:buClr>
                <a:srgbClr val="34A2CF"/>
              </a:buClr>
            </a:pPr>
            <a:r>
              <a:rPr lang="en-US" dirty="0">
                <a:solidFill>
                  <a:srgbClr val="000000"/>
                </a:solidFill>
              </a:rPr>
              <a:t>You can meet and talk with any member of the Sakai effort</a:t>
            </a:r>
          </a:p>
          <a:p>
            <a:pPr lvl="1">
              <a:buClr>
                <a:srgbClr val="34A2CF"/>
              </a:buClr>
            </a:pPr>
            <a:r>
              <a:rPr lang="en-US" dirty="0">
                <a:solidFill>
                  <a:srgbClr val="000000"/>
                </a:solidFill>
              </a:rPr>
              <a:t>Not a big party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n-US" dirty="0">
                <a:solidFill>
                  <a:srgbClr val="000000"/>
                </a:solidFill>
              </a:rPr>
              <a:t> a gathering of friends and colleagues</a:t>
            </a:r>
          </a:p>
          <a:p>
            <a:pPr>
              <a:buClr>
                <a:srgbClr val="34A2CF"/>
              </a:buClr>
            </a:pPr>
            <a:r>
              <a:rPr lang="en-US" sz="2400" dirty="0">
                <a:solidFill>
                  <a:srgbClr val="000000"/>
                </a:solidFill>
              </a:rPr>
              <a:t>Boundaries are Porous </a:t>
            </a:r>
            <a:r>
              <a:rPr lang="mr-IN" sz="2400" dirty="0">
                <a:solidFill>
                  <a:srgbClr val="000000"/>
                </a:solidFill>
              </a:rPr>
              <a:t>–</a:t>
            </a:r>
            <a:r>
              <a:rPr lang="en-US" sz="2400" dirty="0">
                <a:solidFill>
                  <a:srgbClr val="000000"/>
                </a:solidFill>
              </a:rPr>
              <a:t> You Belong</a:t>
            </a:r>
          </a:p>
          <a:p>
            <a:pPr lvl="1">
              <a:buClr>
                <a:srgbClr val="34A2CF"/>
              </a:buClr>
            </a:pPr>
            <a:r>
              <a:rPr lang="en-US" dirty="0">
                <a:solidFill>
                  <a:srgbClr val="000000"/>
                </a:solidFill>
              </a:rPr>
              <a:t>Developer / IT staff / teacher / instruction design / support</a:t>
            </a:r>
          </a:p>
          <a:p>
            <a:pPr>
              <a:buClr>
                <a:srgbClr val="34A2CF"/>
              </a:buClr>
            </a:pPr>
            <a:endParaRPr lang="en-US" sz="22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8DE683-8A2C-434F-8BE6-CBC868BB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412865" y="1943239"/>
            <a:ext cx="5491299" cy="5248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409568"/>
            <a:ext cx="3669161" cy="42260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Winter, Spring, Summer, </a:t>
            </a:r>
            <a:b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Fall </a:t>
            </a:r>
            <a:r>
              <a:rPr lang="mr-IN" dirty="0">
                <a:solidFill>
                  <a:srgbClr val="FFFFFF"/>
                </a:solidFill>
                <a:latin typeface="Calibri" panose="020F0502020204030204" pitchFamily="34" charset="0"/>
              </a:rPr>
              <a:t>–</a:t>
            </a:r>
            <a: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YOU'VE GOT </a:t>
            </a:r>
            <a:br>
              <a:rPr lang="en-US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FRIEND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243C1D8-E12E-BD4F-A217-B7714A4120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" r="504"/>
          <a:stretch/>
        </p:blipFill>
        <p:spPr>
          <a:xfrm>
            <a:off x="0" y="1587"/>
            <a:ext cx="12191998" cy="11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1674602"/>
            <a:ext cx="5593426" cy="5230634"/>
          </a:xfrm>
        </p:spPr>
        <p:txBody>
          <a:bodyPr anchor="ctr">
            <a:normAutofit/>
          </a:bodyPr>
          <a:lstStyle/>
          <a:p>
            <a:pPr>
              <a:buClr>
                <a:srgbClr val="34A2CF"/>
              </a:buClr>
            </a:pPr>
            <a:r>
              <a:rPr lang="en-US" sz="2400" dirty="0"/>
              <a:t>At the top or near the top of every evaluation where actual users of systems are doing the evaluation</a:t>
            </a:r>
          </a:p>
          <a:p>
            <a:pPr>
              <a:buClr>
                <a:srgbClr val="34A2CF"/>
              </a:buClr>
            </a:pPr>
            <a:r>
              <a:rPr lang="en-US" sz="2400" dirty="0"/>
              <a:t>Responsive design </a:t>
            </a:r>
            <a:r>
              <a:rPr lang="mr-IN" sz="2400" dirty="0"/>
              <a:t>–</a:t>
            </a:r>
            <a:r>
              <a:rPr lang="en-US" sz="2400" dirty="0"/>
              <a:t> 100% of functionality usable from handheld devices</a:t>
            </a:r>
          </a:p>
          <a:p>
            <a:pPr>
              <a:buClr>
                <a:srgbClr val="34A2CF"/>
              </a:buClr>
            </a:pPr>
            <a:r>
              <a:rPr lang="en-US" sz="2400" dirty="0"/>
              <a:t>Accessible </a:t>
            </a:r>
            <a:r>
              <a:rPr lang="mr-IN" sz="2400" dirty="0"/>
              <a:t>–</a:t>
            </a:r>
            <a:r>
              <a:rPr lang="en-US" sz="2400" dirty="0"/>
              <a:t> we strive for more than just getting certified</a:t>
            </a:r>
          </a:p>
          <a:p>
            <a:pPr>
              <a:buClr>
                <a:srgbClr val="34A2CF"/>
              </a:buClr>
            </a:pPr>
            <a:r>
              <a:rPr lang="en-US" sz="2400" dirty="0"/>
              <a:t>Lots of features </a:t>
            </a:r>
            <a:r>
              <a:rPr lang="mr-IN" sz="2400" dirty="0"/>
              <a:t>–</a:t>
            </a:r>
            <a:r>
              <a:rPr lang="en-US" sz="2400" dirty="0"/>
              <a:t> driven by learning needs </a:t>
            </a:r>
            <a:r>
              <a:rPr lang="mr-IN" sz="2400" dirty="0"/>
              <a:t>–</a:t>
            </a:r>
            <a:r>
              <a:rPr lang="en-US" sz="2400" dirty="0"/>
              <a:t> not product managers</a:t>
            </a:r>
          </a:p>
          <a:p>
            <a:pPr>
              <a:buClr>
                <a:srgbClr val="34A2CF"/>
              </a:buClr>
            </a:pPr>
            <a:r>
              <a:rPr lang="en-US" sz="2400" dirty="0"/>
              <a:t>Even with the "complexity" </a:t>
            </a:r>
            <a:r>
              <a:rPr lang="mr-IN" sz="2400" dirty="0"/>
              <a:t>–</a:t>
            </a:r>
            <a:r>
              <a:rPr lang="en-US" sz="2400" dirty="0"/>
              <a:t> very little training is required to use Sakai effectively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8DE683-8A2C-434F-8BE6-CBC868BB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412865" y="1943239"/>
            <a:ext cx="5491299" cy="5248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930" y="3236229"/>
            <a:ext cx="3362942" cy="26621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Who Made Who?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TURNED THE SCREWS?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CB41341-2ED8-A644-B1B3-C9D7780EAF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" r="504"/>
          <a:stretch/>
        </p:blipFill>
        <p:spPr>
          <a:xfrm>
            <a:off x="0" y="1587"/>
            <a:ext cx="12191998" cy="11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1674602"/>
            <a:ext cx="5593426" cy="5230634"/>
          </a:xfrm>
        </p:spPr>
        <p:txBody>
          <a:bodyPr anchor="ctr">
            <a:normAutofit lnSpcReduction="10000"/>
          </a:bodyPr>
          <a:lstStyle/>
          <a:p>
            <a:pPr>
              <a:buClr>
                <a:srgbClr val="34A2CF"/>
              </a:buClr>
            </a:pPr>
            <a:r>
              <a:rPr lang="en-US" dirty="0"/>
              <a:t>Hosting options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Low cost cloud providers </a:t>
            </a:r>
            <a:r>
              <a:rPr lang="mr-IN" dirty="0"/>
              <a:t>–</a:t>
            </a:r>
            <a:r>
              <a:rPr lang="en-US" dirty="0"/>
              <a:t> the majority of small and medium size schools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Hybrid cloud providers with local control of data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Locally owned cloud hardware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Behind a firewall </a:t>
            </a:r>
            <a:r>
              <a:rPr lang="mr-IN" dirty="0"/>
              <a:t>–</a:t>
            </a:r>
            <a:r>
              <a:rPr lang="en-US" dirty="0"/>
              <a:t> hyper sensitive about privacy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White label </a:t>
            </a:r>
            <a:r>
              <a:rPr lang="mr-IN" dirty="0"/>
              <a:t>–</a:t>
            </a:r>
            <a:r>
              <a:rPr lang="en-US" dirty="0"/>
              <a:t> of course</a:t>
            </a:r>
          </a:p>
          <a:p>
            <a:pPr>
              <a:buClr>
                <a:srgbClr val="34A2CF"/>
              </a:buClr>
            </a:pPr>
            <a:r>
              <a:rPr lang="en-US" dirty="0"/>
              <a:t>Open hosting</a:t>
            </a:r>
          </a:p>
          <a:p>
            <a:pPr lvl="1">
              <a:buClr>
                <a:srgbClr val="34A2CF"/>
              </a:buClr>
            </a:pPr>
            <a:r>
              <a:rPr lang="en-US" dirty="0"/>
              <a:t>There are not "two versions" </a:t>
            </a:r>
            <a:r>
              <a:rPr lang="mr-IN" dirty="0"/>
              <a:t>–</a:t>
            </a:r>
            <a:r>
              <a:rPr lang="en-US" dirty="0"/>
              <a:t> each school has full access to all the recipes for building their own cloud-hosted instance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8DE683-8A2C-434F-8BE6-CBC868BB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412865" y="1955596"/>
            <a:ext cx="5491299" cy="5248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930" y="3236229"/>
            <a:ext cx="3362942" cy="26621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are so </a:t>
            </a:r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BEAUTIFUL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to me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61CBFF9-376F-F34F-AD3E-815EE7DBA7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" r="504"/>
          <a:stretch/>
        </p:blipFill>
        <p:spPr>
          <a:xfrm>
            <a:off x="0" y="1587"/>
            <a:ext cx="12191998" cy="11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D3D0C9-7646-D844-B8E4-F79B33CA3E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53514"/>
            <a:ext cx="10515600" cy="5004486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From small to large</a:t>
            </a:r>
            <a:r>
              <a:rPr lang="en-US" sz="7000" b="1" dirty="0" smtClean="0">
                <a:solidFill>
                  <a:schemeClr val="bg1"/>
                </a:solidFill>
              </a:rPr>
              <a:t/>
            </a:r>
            <a:br>
              <a:rPr lang="en-US" sz="7000" b="1" dirty="0" smtClean="0">
                <a:solidFill>
                  <a:schemeClr val="bg1"/>
                </a:solidFill>
              </a:rPr>
            </a:br>
            <a:r>
              <a:rPr lang="en-US" sz="7000" b="1" dirty="0" smtClean="0">
                <a:solidFill>
                  <a:schemeClr val="bg1"/>
                </a:solidFill>
              </a:rPr>
              <a:t>Sakai </a:t>
            </a:r>
            <a:r>
              <a:rPr lang="en-US" sz="7000" dirty="0">
                <a:solidFill>
                  <a:schemeClr val="bg1"/>
                </a:solidFill>
              </a:rPr>
              <a:t>is a </a:t>
            </a:r>
            <a:r>
              <a:rPr lang="en-US" sz="7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</a:t>
            </a:r>
            <a:r>
              <a:rPr lang="en-US" sz="7000" b="1" i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  <a:endParaRPr lang="en-US" sz="35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4D3F69-CFDD-EE46-AB74-57159517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0"/>
            <a:ext cx="640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3629" y="2310481"/>
            <a:ext cx="10624151" cy="685800"/>
          </a:xfrm>
          <a:prstGeom prst="roundRect">
            <a:avLst>
              <a:gd name="adj" fmla="val 50000"/>
            </a:avLst>
          </a:prstGeom>
          <a:solidFill>
            <a:srgbClr val="337AFF"/>
          </a:solidFill>
          <a:scene3d>
            <a:camera prst="orthographicFront"/>
            <a:lightRig rig="threePt" dir="t"/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28637" y="2385962"/>
            <a:ext cx="948905" cy="534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5801" y="1711780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3621" y="171178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10158" y="171178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Leader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78310" y="3653323"/>
            <a:ext cx="38234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Commercial cloud host </a:t>
            </a:r>
          </a:p>
          <a:p>
            <a:pPr algn="ctr"/>
            <a:r>
              <a:rPr lang="en-US" sz="2800" dirty="0"/>
              <a:t>Attend </a:t>
            </a:r>
            <a:r>
              <a:rPr lang="en-US" sz="2800" dirty="0" err="1"/>
              <a:t>SakaiCamp</a:t>
            </a:r>
            <a:r>
              <a:rPr lang="en-US" sz="2800" dirty="0"/>
              <a:t> (1)</a:t>
            </a:r>
          </a:p>
          <a:p>
            <a:pPr algn="ctr"/>
            <a:r>
              <a:rPr lang="en-US" sz="2800" dirty="0"/>
              <a:t>Attend Open </a:t>
            </a:r>
            <a:r>
              <a:rPr lang="en-US" sz="2800" dirty="0" err="1"/>
              <a:t>Apereo</a:t>
            </a:r>
            <a:r>
              <a:rPr lang="en-US" sz="2800" dirty="0"/>
              <a:t> (1)</a:t>
            </a:r>
          </a:p>
          <a:p>
            <a:pPr algn="ctr"/>
            <a:r>
              <a:rPr lang="en-US" sz="2800" dirty="0"/>
              <a:t>Bring ideas</a:t>
            </a:r>
          </a:p>
          <a:p>
            <a:pPr algn="ctr"/>
            <a:r>
              <a:rPr lang="en-US" sz="2800" dirty="0"/>
              <a:t>Support ideas with funds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5059" y="1711780"/>
            <a:ext cx="970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7458" y="1711780"/>
            <a:ext cx="193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Privacy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16DD444-D3DB-254C-ADB8-B8AE8F0E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" y="10968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8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93629" y="2310481"/>
            <a:ext cx="10624151" cy="685800"/>
          </a:xfrm>
          <a:prstGeom prst="roundRect">
            <a:avLst>
              <a:gd name="adj" fmla="val 50000"/>
            </a:avLst>
          </a:prstGeom>
          <a:solidFill>
            <a:srgbClr val="337AFF"/>
          </a:solidFill>
          <a:scene3d>
            <a:camera prst="orthographicFront"/>
            <a:lightRig rig="threePt" dir="t"/>
          </a:scene3d>
          <a:sp3d>
            <a:bevelT w="139700" h="1397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219228" y="2385962"/>
            <a:ext cx="948905" cy="5348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5801" y="1711780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3621" y="1711780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Medium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10158" y="1711780"/>
            <a:ext cx="1176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Leader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810550" y="3653323"/>
            <a:ext cx="38234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Commercial cloud host </a:t>
            </a:r>
          </a:p>
          <a:p>
            <a:pPr algn="ctr"/>
            <a:r>
              <a:rPr lang="en-US" sz="2800" dirty="0"/>
              <a:t>Attend </a:t>
            </a:r>
            <a:r>
              <a:rPr lang="en-US" sz="2800" dirty="0" err="1"/>
              <a:t>SakaiCamp</a:t>
            </a:r>
            <a:r>
              <a:rPr lang="en-US" sz="2800" dirty="0"/>
              <a:t> (1)</a:t>
            </a:r>
          </a:p>
          <a:p>
            <a:pPr algn="ctr"/>
            <a:r>
              <a:rPr lang="en-US" sz="2800" dirty="0"/>
              <a:t>Attend Open </a:t>
            </a:r>
            <a:r>
              <a:rPr lang="en-US" sz="2800" dirty="0" err="1"/>
              <a:t>Apereo</a:t>
            </a:r>
            <a:r>
              <a:rPr lang="en-US" sz="2800" dirty="0"/>
              <a:t> (2)</a:t>
            </a:r>
          </a:p>
          <a:p>
            <a:pPr algn="ctr"/>
            <a:r>
              <a:rPr lang="en-US" sz="2800" dirty="0"/>
              <a:t>Bring ideas</a:t>
            </a:r>
          </a:p>
          <a:p>
            <a:pPr algn="ctr"/>
            <a:r>
              <a:rPr lang="en-US" sz="2800" dirty="0"/>
              <a:t>Support ideas with funds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5059" y="1711780"/>
            <a:ext cx="970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Large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7458" y="1711780"/>
            <a:ext cx="193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Max Privacy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16DD444-D3DB-254C-ADB8-B8AE8F0E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" y="10968"/>
            <a:ext cx="1217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9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1205</Words>
  <Application>Microsoft Macintosh PowerPoint</Application>
  <PresentationFormat>Widescreen</PresentationFormat>
  <Paragraphs>206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Mangal</vt:lpstr>
      <vt:lpstr>Arial</vt:lpstr>
      <vt:lpstr>Office Theme</vt:lpstr>
      <vt:lpstr>PowerPoint Presentation</vt:lpstr>
      <vt:lpstr>Reliable Past – Predictable Future Built by educators for educators Market and Standards Leadership Privacy and Data Stewardship (*)</vt:lpstr>
      <vt:lpstr>Held firmly  to what we  felt was right –  LIKE A ROCK</vt:lpstr>
      <vt:lpstr>Winter, Spring, Summer,  or Fall –  YOU'VE GOT  A FRIEND</vt:lpstr>
      <vt:lpstr>Who Made Who?   WHO TURNED THE SCREWS?</vt:lpstr>
      <vt:lpstr>You are so BEAUTIFUL  to me…</vt:lpstr>
      <vt:lpstr>From small to large Sakai is a Better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in those other cloud LMSs Make your next LMS transition your last LMS transition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you like Piña Coladas? Let’s plan our escape…</vt:lpstr>
      <vt:lpstr>What NOT to Do…</vt:lpstr>
      <vt:lpstr>Don't Hire a LMS Switch Consultant…</vt:lpstr>
      <vt:lpstr>PowerPoint Presentation</vt:lpstr>
      <vt:lpstr>Secret Plans – Year 1…</vt:lpstr>
      <vt:lpstr>Secret Plans – Year 2</vt:lpstr>
      <vt:lpstr>Secret Plans – Year 3</vt:lpstr>
      <vt:lpstr>Secret Plan Summary</vt:lpstr>
      <vt:lpstr>So let’s get started!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Koenig</dc:creator>
  <cp:lastModifiedBy>Severance, Charles</cp:lastModifiedBy>
  <cp:revision>31</cp:revision>
  <dcterms:created xsi:type="dcterms:W3CDTF">2020-02-17T19:37:37Z</dcterms:created>
  <dcterms:modified xsi:type="dcterms:W3CDTF">2020-04-09T21:39:46Z</dcterms:modified>
</cp:coreProperties>
</file>